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6" r:id="rId5"/>
    <p:sldId id="270" r:id="rId6"/>
    <p:sldId id="274" r:id="rId7"/>
    <p:sldId id="282" r:id="rId8"/>
    <p:sldId id="283" r:id="rId9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/>
    <p:restoredTop sz="0"/>
  </p:normalViewPr>
  <p:slideViewPr>
    <p:cSldViewPr>
      <p:cViewPr varScale="1">
        <p:scale>
          <a:sx n="68" d="100"/>
          <a:sy n="68" d="100"/>
        </p:scale>
        <p:origin x="5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Päällimmäinen syysi ostaa, tilata tai lukea Karjala-lehteä. Valitse yksi tai useampi vaihtoehto.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fi-FI"/>
                      <a:t>54%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45B-4861-BDBD-BE62F4EE1C2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fi-FI"/>
                      <a:t>79%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45B-4861-BDBD-BE62F4EE1C2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fi-FI"/>
                      <a:t>46%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45B-4861-BDBD-BE62F4EE1C2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fi-FI"/>
                      <a:t>20%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45B-4861-BDBD-BE62F4EE1C2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fi-FI"/>
                      <a:t>46%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45B-4861-BDBD-BE62F4EE1C21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fi-FI"/>
                      <a:t>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45B-4861-BDBD-BE62F4EE1C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Sheet1!$C$2:$C$7</c:f>
              <c:strCache>
                <c:ptCount val="6"/>
                <c:pt idx="0">
                  <c:v>Lehden antama informaatio karjalaisuudesta</c:v>
                </c:pt>
                <c:pt idx="1">
                  <c:v>Karjalainen tausta tai juuret</c:v>
                </c:pt>
                <c:pt idx="2">
                  <c:v>Karjalainen aate ja karjalaisuuden näkyvyyden tukeminen</c:v>
                </c:pt>
                <c:pt idx="3">
                  <c:v>Yhteydenpito muiden karjalaisten kanssa</c:v>
                </c:pt>
                <c:pt idx="4">
                  <c:v>Perinteen jatkaminen jälkipolville</c:v>
                </c:pt>
                <c:pt idx="5">
                  <c:v>Muu, mikä?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0.54</c:v>
                </c:pt>
                <c:pt idx="1">
                  <c:v>0.79</c:v>
                </c:pt>
                <c:pt idx="2">
                  <c:v>0.46</c:v>
                </c:pt>
                <c:pt idx="3">
                  <c:v>0.2</c:v>
                </c:pt>
                <c:pt idx="4">
                  <c:v>0.46</c:v>
                </c:pt>
                <c:pt idx="5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45B-4861-BDBD-BE62F4EE1C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Missä muodossa luet lehteä mieluiten?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354-49C6-A32C-540E6DFA094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354-49C6-A32C-540E6DFA094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37%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354-49C6-A32C-540E6DFA09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Sheet1!$C$2:$C$4</c:f>
              <c:strCache>
                <c:ptCount val="3"/>
                <c:pt idx="0">
                  <c:v>Paperilehtenä</c:v>
                </c:pt>
                <c:pt idx="1">
                  <c:v>Digitaalisena julkaisuna</c:v>
                </c:pt>
                <c:pt idx="2">
                  <c:v>Paperisena sekä digitaalisena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0.44</c:v>
                </c:pt>
                <c:pt idx="1">
                  <c:v>0.19</c:v>
                </c:pt>
                <c:pt idx="2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354-49C6-A32C-540E6DFA09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Minkä kokoista lehteä haluat lukea?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59%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E4D-4FB0-912D-9DBA31E8951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E4D-4FB0-912D-9DBA31E8951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E4D-4FB0-912D-9DBA31E895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Sheet1!$C$2:$C$4</c:f>
              <c:strCache>
                <c:ptCount val="3"/>
                <c:pt idx="0">
                  <c:v>nykyisen Karjalan kokoista ns. tabloidia </c:v>
                </c:pt>
                <c:pt idx="1">
                  <c:v>aikakauslehtikokoista lehteä (esim. Karjalan Kunnaat, Apu, Seura, Suomen Kuvalehti) sanomalehtipaperille painettuna</c:v>
                </c:pt>
                <c:pt idx="2">
                  <c:v>jonkin muun kokoista, mitä?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0.59</c:v>
                </c:pt>
                <c:pt idx="1">
                  <c:v>0.32</c:v>
                </c:pt>
                <c:pt idx="2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E4D-4FB0-912D-9DBA31E895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Millaisia juttuja haluaisit lukea Karjalasta? Valitse 1–5 tärkeintä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72%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E70-4CB4-8A1E-8F4D0F9DDCC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70-4CB4-8A1E-8F4D0F9DDCC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44%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E70-4CB4-8A1E-8F4D0F9DDCC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52%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E70-4CB4-8A1E-8F4D0F9DDCC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E70-4CB4-8A1E-8F4D0F9DDCCC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35%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E70-4CB4-8A1E-8F4D0F9DDCCC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43%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E70-4CB4-8A1E-8F4D0F9DDCCC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73%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E70-4CB4-8A1E-8F4D0F9DDCCC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20%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E70-4CB4-8A1E-8F4D0F9DDCCC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54%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E70-4CB4-8A1E-8F4D0F9DDCCC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22%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E70-4CB4-8A1E-8F4D0F9DDCCC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/>
                      <a:t>42%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E70-4CB4-8A1E-8F4D0F9DDCCC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/>
                      <a:t>13%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E70-4CB4-8A1E-8F4D0F9DDC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Sheet1!$C$2:$C$14</c:f>
              <c:strCache>
                <c:ptCount val="13"/>
                <c:pt idx="0">
                  <c:v>uutisia ja juttuja Karjalasta (Venäjältä ja Suomen puolelta)</c:v>
                </c:pt>
                <c:pt idx="1">
                  <c:v>henkilöhaastatteluja</c:v>
                </c:pt>
                <c:pt idx="2">
                  <c:v>juttuja Karjalaan ja karjalaisiin liittyvästä yhteiskunnallisesta toiminnasta ja politiikasta</c:v>
                </c:pt>
                <c:pt idx="3">
                  <c:v>reportaaseja karjalaisten tapahtumista</c:v>
                </c:pt>
                <c:pt idx="4">
                  <c:v>juttuja ulkomailla asuvista karjalaisista</c:v>
                </c:pt>
                <c:pt idx="5">
                  <c:v>matkailujuttuja</c:v>
                </c:pt>
                <c:pt idx="6">
                  <c:v>ruoka- ja ravintolajuttuja karjalaisesta näkökulmasta</c:v>
                </c:pt>
                <c:pt idx="7">
                  <c:v>kulttuurijuttuja (karjalan kieli, kirjallisuus, taide, perinne, näyttelyt, urheilu ja kritiikit)</c:v>
                </c:pt>
                <c:pt idx="8">
                  <c:v>mielipidekirjoituksia</c:v>
                </c:pt>
                <c:pt idx="9">
                  <c:v>uutisia karjalaisten suku- ja pitäjäseurojen sekä järjestöjen toiminnasta</c:v>
                </c:pt>
                <c:pt idx="10">
                  <c:v>henkilöilmoituksia (perhejuhlat, kuolinilmoitukset)</c:v>
                </c:pt>
                <c:pt idx="11">
                  <c:v>tapahtumailmoituksia (kokoukset ja kesäjuhlat)</c:v>
                </c:pt>
                <c:pt idx="12">
                  <c:v>jotain muuta, mitä?</c:v>
                </c:pt>
              </c:strCache>
            </c:str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0.72</c:v>
                </c:pt>
                <c:pt idx="1">
                  <c:v>0.56999999999999995</c:v>
                </c:pt>
                <c:pt idx="2">
                  <c:v>0.44</c:v>
                </c:pt>
                <c:pt idx="3">
                  <c:v>0.52</c:v>
                </c:pt>
                <c:pt idx="4">
                  <c:v>0.15</c:v>
                </c:pt>
                <c:pt idx="5">
                  <c:v>0.35</c:v>
                </c:pt>
                <c:pt idx="6">
                  <c:v>0.43</c:v>
                </c:pt>
                <c:pt idx="7">
                  <c:v>0.73</c:v>
                </c:pt>
                <c:pt idx="8">
                  <c:v>0.2</c:v>
                </c:pt>
                <c:pt idx="9">
                  <c:v>0.54</c:v>
                </c:pt>
                <c:pt idx="10">
                  <c:v>0.22</c:v>
                </c:pt>
                <c:pt idx="11">
                  <c:v>0.42</c:v>
                </c:pt>
                <c:pt idx="12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E70-4CB4-8A1E-8F4D0F9DDC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Kuinka usein Karjalan tulisi ilmestyä jatkossa, jotta jatkaisin tilausta tai tilaisin sen?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8DB-4AF9-8DEF-D4C7FB67FF0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DB-4AF9-8DEF-D4C7FB67FF0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74%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DB-4AF9-8DEF-D4C7FB67FF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Sheet1!$C$2:$C$4</c:f>
              <c:strCache>
                <c:ptCount val="3"/>
                <c:pt idx="0">
                  <c:v>Kaksi kertaa kuussa</c:v>
                </c:pt>
                <c:pt idx="1">
                  <c:v>Kerran viikossa</c:v>
                </c:pt>
                <c:pt idx="2">
                  <c:v>Kerran kuukaudessa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0.23</c:v>
                </c:pt>
                <c:pt idx="1">
                  <c:v>0.03</c:v>
                </c:pt>
                <c:pt idx="2">
                  <c:v>0.74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8DB-4AF9-8DEF-D4C7FB67FF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Jos et ole Karjalan tilaaja, kertoisitko tärkeimmän syyn siihen?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96F-4536-8493-80CFE2D34E5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96F-4536-8493-80CFE2D34E5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96F-4536-8493-80CFE2D34E5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96F-4536-8493-80CFE2D34E5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96F-4536-8493-80CFE2D34E52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69%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96F-4536-8493-80CFE2D34E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Sheet1!$C$2:$C$7</c:f>
              <c:strCache>
                <c:ptCount val="6"/>
                <c:pt idx="0">
                  <c:v>Lehti on liian kallis</c:v>
                </c:pt>
                <c:pt idx="1">
                  <c:v>Lehden ulkoasu ei tyydytä</c:v>
                </c:pt>
                <c:pt idx="2">
                  <c:v>Lehden sisältö ei kiinnosta</c:v>
                </c:pt>
                <c:pt idx="3">
                  <c:v>Lehti on liian sisäänpäin lämpiävä</c:v>
                </c:pt>
                <c:pt idx="4">
                  <c:v>Lehti ei kerro riittävästi nuorista karjalaisista</c:v>
                </c:pt>
                <c:pt idx="5">
                  <c:v>Muu syy, mikä?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0.18</c:v>
                </c:pt>
                <c:pt idx="1">
                  <c:v>0.05</c:v>
                </c:pt>
                <c:pt idx="2">
                  <c:v>0.08</c:v>
                </c:pt>
                <c:pt idx="3">
                  <c:v>0.12</c:v>
                </c:pt>
                <c:pt idx="4">
                  <c:v>0.13</c:v>
                </c:pt>
                <c:pt idx="5">
                  <c:v>0.69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96F-4536-8493-80CFE2D34E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3B7B1A7-2376-4558-95B1-7E1693E34C9E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2CC0CEE-C3F0-458C-9258-90D1516D6EA0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E86B271-90CD-4F0D-B4F2-54FC3937FAE7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513487E-849F-40B8-8397-494C0C4AD592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5362DCF-24D9-4320-9401-1F233D4F093A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18A9FC16-AAE8-4D61-B527-B7131310062F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728D671C-74D5-4EF8-9C05-8552ABB64737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BC79BC32-0CC4-4796-B883-8F4ABC55CFC8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A1A35DB4-6E22-494F-8105-193D15496A6A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12E0EEEF-631D-412A-A503-60DA0B085B17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39C96655-729D-4F6A-A04F-7A29B65A5E37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635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ctr"/>
          <a:lstStyle/>
          <a:p>
            <a:pPr algn="ctr"/>
            <a:r>
              <a:rPr sz="2000" b="1" i="0" u="none">
                <a:solidFill>
                  <a:srgbClr val="333333"/>
                </a:solidFill>
                <a:latin typeface="Arial"/>
              </a:rPr>
              <a:t>Perusraportti</a:t>
            </a:r>
          </a:p>
          <a:p>
            <a:pPr algn="ctr"/>
            <a:r>
              <a:rPr sz="2000" b="1" i="0" u="none">
                <a:solidFill>
                  <a:srgbClr val="333333"/>
                </a:solidFill>
                <a:latin typeface="Arial"/>
              </a:rPr>
              <a:t>Karjala-lehteen liittyvä lukijakysely</a:t>
            </a:r>
          </a:p>
          <a:p>
            <a:pPr algn="ctr"/>
            <a:r>
              <a:rPr sz="1400" b="0" i="0" u="none">
                <a:solidFill>
                  <a:srgbClr val="333333"/>
                </a:solidFill>
                <a:latin typeface="Arial"/>
              </a:rPr>
              <a:t>Vastaajien kokonaismäärä: 428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1. Päällimmäinen syysi ostaa, tilata tai lukea Karjala-lehteä. Valitse yksi tai useampi vaihtoehto.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424, valittujen vastausten lukumäärä: 1068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2. Missä muodossa luet lehteä mieluiten?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425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3. Minkä kokoista lehteä haluat lukea?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408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4. Millaisia juttuja haluaisit lukea Karjalasta? Valitse 1–5 tärkeintä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428, valittujen vastausten lukumäärä: 2324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5. Kuinka usein Karjalan tulisi ilmestyä jatkossa, jotta jatkaisin tilausta tai tilaisin sen?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414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 dirty="0">
                <a:latin typeface="Arial" pitchFamily="34" charset="0"/>
              </a:rPr>
              <a:t>7. Jos et ole </a:t>
            </a:r>
            <a:r>
              <a:rPr sz="1400" b="1" i="0" u="none" dirty="0" err="1">
                <a:latin typeface="Arial" pitchFamily="34" charset="0"/>
              </a:rPr>
              <a:t>Karjalan</a:t>
            </a:r>
            <a:r>
              <a:rPr sz="1400" b="1" i="0" u="none" dirty="0">
                <a:latin typeface="Arial" pitchFamily="34" charset="0"/>
              </a:rPr>
              <a:t> </a:t>
            </a:r>
            <a:r>
              <a:rPr sz="1400" b="1" i="0" u="none" dirty="0" err="1">
                <a:latin typeface="Arial" pitchFamily="34" charset="0"/>
              </a:rPr>
              <a:t>tilaaja</a:t>
            </a:r>
            <a:r>
              <a:rPr sz="1400" b="1" i="0" u="none" dirty="0">
                <a:latin typeface="Arial" pitchFamily="34" charset="0"/>
              </a:rPr>
              <a:t>, </a:t>
            </a:r>
            <a:r>
              <a:rPr sz="1400" b="1" i="0" u="none" dirty="0" err="1">
                <a:latin typeface="Arial" pitchFamily="34" charset="0"/>
              </a:rPr>
              <a:t>kertoisitko</a:t>
            </a:r>
            <a:r>
              <a:rPr sz="1400" b="1" i="0" u="none" dirty="0">
                <a:latin typeface="Arial" pitchFamily="34" charset="0"/>
              </a:rPr>
              <a:t> </a:t>
            </a:r>
            <a:r>
              <a:rPr sz="1400" b="1" i="0" u="none" dirty="0" err="1">
                <a:latin typeface="Arial" pitchFamily="34" charset="0"/>
              </a:rPr>
              <a:t>tärkeimmän</a:t>
            </a:r>
            <a:r>
              <a:rPr sz="1400" b="1" i="0" u="none" dirty="0">
                <a:latin typeface="Arial" pitchFamily="34" charset="0"/>
              </a:rPr>
              <a:t> </a:t>
            </a:r>
            <a:r>
              <a:rPr sz="1400" b="1" i="0" u="none" dirty="0" err="1">
                <a:latin typeface="Arial" pitchFamily="34" charset="0"/>
              </a:rPr>
              <a:t>syyn</a:t>
            </a:r>
            <a:r>
              <a:rPr sz="1400" b="1" i="0" u="none" dirty="0">
                <a:latin typeface="Arial" pitchFamily="34" charset="0"/>
              </a:rPr>
              <a:t> </a:t>
            </a:r>
            <a:r>
              <a:rPr sz="1400" b="1" i="0" u="none" dirty="0" err="1">
                <a:latin typeface="Arial" pitchFamily="34" charset="0"/>
              </a:rPr>
              <a:t>siihen</a:t>
            </a:r>
            <a:r>
              <a:rPr sz="1400" b="1" i="0" u="none" dirty="0">
                <a:latin typeface="Arial" pitchFamily="34" charset="0"/>
              </a:rPr>
              <a:t>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222, valittujen vastausten lukumäärä: 274</a:t>
            </a:r>
          </a:p>
        </p:txBody>
      </p:sp>
      <p:graphicFrame>
        <p:nvGraphicFramePr>
          <p:cNvPr id="4" name="ChartObject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AB92917-2057-4BD2-89D0-73C9289FE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3100" dirty="0">
                <a:latin typeface="Arial" pitchFamily="34" charset="0"/>
              </a:rPr>
              <a:t>7. Jos et ole Karjalan tilaaja, kertoisitko tärkeimmän syyn siihen?</a:t>
            </a:r>
            <a:br>
              <a:rPr lang="fi-FI" sz="3100" dirty="0">
                <a:latin typeface="Arial" pitchFamily="34" charset="0"/>
              </a:rPr>
            </a:b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5FA1FB7-120C-4D89-BA3F-AA9A58AE74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2332856"/>
          </a:xfrm>
        </p:spPr>
        <p:txBody>
          <a:bodyPr>
            <a:normAutofit/>
          </a:bodyPr>
          <a:lstStyle/>
          <a:p>
            <a:r>
              <a:rPr lang="fi-FI" sz="1800" dirty="0">
                <a:solidFill>
                  <a:schemeClr val="tx1"/>
                </a:solidFill>
              </a:rPr>
              <a:t>Yleisimmin toistuneet avovastaukset vastauskohtaan ”Muu syy, mikä?”</a:t>
            </a:r>
          </a:p>
          <a:p>
            <a:pPr marL="285750" indent="-285750">
              <a:buFontTx/>
              <a:buChar char="-"/>
            </a:pPr>
            <a:r>
              <a:rPr lang="fi-FI" sz="1800" dirty="0">
                <a:solidFill>
                  <a:schemeClr val="tx1"/>
                </a:solidFill>
              </a:rPr>
              <a:t>Lukee lehteä muualla</a:t>
            </a:r>
          </a:p>
          <a:p>
            <a:pPr marL="285750" indent="-285750">
              <a:buFontTx/>
              <a:buChar char="-"/>
            </a:pPr>
            <a:r>
              <a:rPr lang="fi-FI" sz="1800" dirty="0">
                <a:solidFill>
                  <a:schemeClr val="tx1"/>
                </a:solidFill>
              </a:rPr>
              <a:t>Ei ole tiennyt lehdestä/muistanut lehden olemassaoloa</a:t>
            </a:r>
          </a:p>
          <a:p>
            <a:pPr marL="285750" indent="-285750">
              <a:buFontTx/>
              <a:buChar char="-"/>
            </a:pPr>
            <a:r>
              <a:rPr lang="fi-FI" sz="1800" dirty="0">
                <a:solidFill>
                  <a:schemeClr val="tx1"/>
                </a:solidFill>
              </a:rPr>
              <a:t>Ei ehdi lukea</a:t>
            </a:r>
          </a:p>
          <a:p>
            <a:pPr marL="285750" indent="-285750">
              <a:buFontTx/>
              <a:buChar char="-"/>
            </a:pPr>
            <a:r>
              <a:rPr lang="fi-FI" sz="1800" dirty="0">
                <a:solidFill>
                  <a:schemeClr val="tx1"/>
                </a:solidFill>
              </a:rPr>
              <a:t>Lehteä ei ole markkinoitu/tilaus ei ole onnistunut</a:t>
            </a:r>
          </a:p>
          <a:p>
            <a:pPr marL="285750" indent="-285750">
              <a:buFontTx/>
              <a:buChar char="-"/>
            </a:pPr>
            <a:r>
              <a:rPr lang="fi-FI" sz="1800" dirty="0">
                <a:solidFill>
                  <a:schemeClr val="tx1"/>
                </a:solidFill>
              </a:rPr>
              <a:t>Epätasainen sisältö tai päällekkäinen sisältö pitäjälehtien kanssa</a:t>
            </a:r>
          </a:p>
          <a:p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408046058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21.09.14"/>
  <p:tag name="AS_TITLE" val="Aspose.Slides for .NET 4.0 Client Profile"/>
  <p:tag name="AS_VERSION" val="21.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245</Words>
  <Application>Microsoft Office PowerPoint</Application>
  <PresentationFormat>Laajakuva</PresentationFormat>
  <Paragraphs>56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7. Jos et ole Karjalan tilaaja, kertoisitko tärkeimmän syyn siihen?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Örn Outi</dc:creator>
  <cp:lastModifiedBy>Orn Outi (KAVI)</cp:lastModifiedBy>
  <cp:revision>3</cp:revision>
  <cp:lastPrinted>2022-09-02T09:12:56Z</cp:lastPrinted>
  <dcterms:created xsi:type="dcterms:W3CDTF">2022-09-02T06:12:56Z</dcterms:created>
  <dcterms:modified xsi:type="dcterms:W3CDTF">2022-09-03T05:56:25Z</dcterms:modified>
</cp:coreProperties>
</file>